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" charset="1" panose="00000500000000000000"/>
      <p:regular r:id="rId10"/>
    </p:embeddedFont>
    <p:embeddedFont>
      <p:font typeface="Muli Bold" charset="1" panose="00000800000000000000"/>
      <p:regular r:id="rId11"/>
    </p:embeddedFont>
    <p:embeddedFont>
      <p:font typeface="Muli Italics" charset="1" panose="00000500000000000000"/>
      <p:regular r:id="rId12"/>
    </p:embeddedFont>
    <p:embeddedFont>
      <p:font typeface="Muli Bold Italics" charset="1" panose="00000800000000000000"/>
      <p:regular r:id="rId13"/>
    </p:embeddedFont>
    <p:embeddedFont>
      <p:font typeface="Muli Extra-Light" charset="1" panose="00000300000000000000"/>
      <p:regular r:id="rId14"/>
    </p:embeddedFont>
    <p:embeddedFont>
      <p:font typeface="Muli Extra-Light Italics" charset="1" panose="00000300000000000000"/>
      <p:regular r:id="rId15"/>
    </p:embeddedFont>
    <p:embeddedFont>
      <p:font typeface="Muli Light" charset="1" panose="00000400000000000000"/>
      <p:regular r:id="rId16"/>
    </p:embeddedFont>
    <p:embeddedFont>
      <p:font typeface="Muli Light Italics" charset="1" panose="00000400000000000000"/>
      <p:regular r:id="rId17"/>
    </p:embeddedFont>
    <p:embeddedFont>
      <p:font typeface="Muli Semi-Bold" charset="1" panose="00000700000000000000"/>
      <p:regular r:id="rId18"/>
    </p:embeddedFont>
    <p:embeddedFont>
      <p:font typeface="Muli Semi-Bold Italics" charset="1" panose="00000700000000000000"/>
      <p:regular r:id="rId19"/>
    </p:embeddedFont>
    <p:embeddedFont>
      <p:font typeface="Muli Ultra-Bold" charset="1" panose="00000900000000000000"/>
      <p:regular r:id="rId20"/>
    </p:embeddedFont>
    <p:embeddedFont>
      <p:font typeface="Muli Ultra-Bold Italics" charset="1" panose="00000900000000000000"/>
      <p:regular r:id="rId21"/>
    </p:embeddedFont>
    <p:embeddedFont>
      <p:font typeface="Muli Heavy" charset="1" panose="00000A00000000000000"/>
      <p:regular r:id="rId22"/>
    </p:embeddedFont>
    <p:embeddedFont>
      <p:font typeface="Muli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7630">
            <a:off x="6027572" y="2007472"/>
            <a:ext cx="6232856" cy="6272057"/>
          </a:xfrm>
          <a:custGeom>
            <a:avLst/>
            <a:gdLst/>
            <a:ahLst/>
            <a:cxnLst/>
            <a:rect r="r" b="b" t="t" l="l"/>
            <a:pathLst>
              <a:path h="6272057" w="6232856">
                <a:moveTo>
                  <a:pt x="0" y="0"/>
                </a:moveTo>
                <a:lnTo>
                  <a:pt x="6232856" y="0"/>
                </a:lnTo>
                <a:lnTo>
                  <a:pt x="6232856" y="6272056"/>
                </a:lnTo>
                <a:lnTo>
                  <a:pt x="0" y="627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3439906" y="1277646"/>
            <a:ext cx="4848094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357926" y="3766840"/>
            <a:ext cx="13572147" cy="292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9"/>
              </a:lnSpc>
            </a:pPr>
            <a:r>
              <a:rPr lang="en-US" sz="10999">
                <a:solidFill>
                  <a:srgbClr val="FFFFFF"/>
                </a:solidFill>
                <a:latin typeface="Muli Heavy"/>
              </a:rPr>
              <a:t>DIAMONDS RULE THE WORLD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5478" y="8891356"/>
            <a:ext cx="5843822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ARMEN HOUSPESS MONASIANS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306532">
            <a:off x="5666783" y="-1712036"/>
            <a:ext cx="1494991" cy="3035516"/>
          </a:xfrm>
          <a:custGeom>
            <a:avLst/>
            <a:gdLst/>
            <a:ahLst/>
            <a:cxnLst/>
            <a:rect r="r" b="b" t="t" l="l"/>
            <a:pathLst>
              <a:path h="3035516" w="1494991">
                <a:moveTo>
                  <a:pt x="0" y="0"/>
                </a:moveTo>
                <a:lnTo>
                  <a:pt x="1494991" y="0"/>
                </a:lnTo>
                <a:lnTo>
                  <a:pt x="1494991" y="3035515"/>
                </a:lnTo>
                <a:lnTo>
                  <a:pt x="0" y="3035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6424"/>
            <a:ext cx="5227370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IRONHACK PARIS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9076670"/>
            <a:ext cx="4848094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10" id="10"/>
          <p:cNvSpPr/>
          <p:nvPr/>
        </p:nvSpPr>
        <p:spPr>
          <a:xfrm flipH="false" flipV="false" rot="-1933956">
            <a:off x="2320348" y="8567789"/>
            <a:ext cx="3270799" cy="3438422"/>
          </a:xfrm>
          <a:custGeom>
            <a:avLst/>
            <a:gdLst/>
            <a:ahLst/>
            <a:cxnLst/>
            <a:rect r="r" b="b" t="t" l="l"/>
            <a:pathLst>
              <a:path h="3438422" w="3270799">
                <a:moveTo>
                  <a:pt x="0" y="0"/>
                </a:moveTo>
                <a:lnTo>
                  <a:pt x="3270799" y="0"/>
                </a:lnTo>
                <a:lnTo>
                  <a:pt x="3270799" y="3438422"/>
                </a:lnTo>
                <a:lnTo>
                  <a:pt x="0" y="343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07376">
            <a:off x="17616628" y="2478048"/>
            <a:ext cx="819114" cy="2221325"/>
          </a:xfrm>
          <a:custGeom>
            <a:avLst/>
            <a:gdLst/>
            <a:ahLst/>
            <a:cxnLst/>
            <a:rect r="r" b="b" t="t" l="l"/>
            <a:pathLst>
              <a:path h="2221325" w="819114">
                <a:moveTo>
                  <a:pt x="0" y="0"/>
                </a:moveTo>
                <a:lnTo>
                  <a:pt x="819114" y="0"/>
                </a:lnTo>
                <a:lnTo>
                  <a:pt x="819114" y="2221326"/>
                </a:lnTo>
                <a:lnTo>
                  <a:pt x="0" y="2221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3127">
            <a:off x="14042692" y="3489781"/>
            <a:ext cx="4473728" cy="4389846"/>
          </a:xfrm>
          <a:custGeom>
            <a:avLst/>
            <a:gdLst/>
            <a:ahLst/>
            <a:cxnLst/>
            <a:rect r="r" b="b" t="t" l="l"/>
            <a:pathLst>
              <a:path h="4389846" w="4473728">
                <a:moveTo>
                  <a:pt x="0" y="0"/>
                </a:moveTo>
                <a:lnTo>
                  <a:pt x="4473728" y="0"/>
                </a:lnTo>
                <a:lnTo>
                  <a:pt x="4473728" y="4389846"/>
                </a:lnTo>
                <a:lnTo>
                  <a:pt x="0" y="438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30122">
            <a:off x="-456010" y="2795943"/>
            <a:ext cx="1877798" cy="1842589"/>
          </a:xfrm>
          <a:custGeom>
            <a:avLst/>
            <a:gdLst/>
            <a:ahLst/>
            <a:cxnLst/>
            <a:rect r="r" b="b" t="t" l="l"/>
            <a:pathLst>
              <a:path h="1842589" w="1877798">
                <a:moveTo>
                  <a:pt x="0" y="0"/>
                </a:moveTo>
                <a:lnTo>
                  <a:pt x="1877798" y="0"/>
                </a:lnTo>
                <a:lnTo>
                  <a:pt x="1877798" y="1842589"/>
                </a:lnTo>
                <a:lnTo>
                  <a:pt x="0" y="184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30378" y="1498467"/>
            <a:ext cx="7628922" cy="4437540"/>
          </a:xfrm>
          <a:custGeom>
            <a:avLst/>
            <a:gdLst/>
            <a:ahLst/>
            <a:cxnLst/>
            <a:rect r="r" b="b" t="t" l="l"/>
            <a:pathLst>
              <a:path h="4437540" w="7628922">
                <a:moveTo>
                  <a:pt x="0" y="0"/>
                </a:moveTo>
                <a:lnTo>
                  <a:pt x="7628922" y="0"/>
                </a:lnTo>
                <a:lnTo>
                  <a:pt x="7628922" y="4437541"/>
                </a:lnTo>
                <a:lnTo>
                  <a:pt x="0" y="443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0378" y="6329948"/>
            <a:ext cx="7628922" cy="3480778"/>
          </a:xfrm>
          <a:custGeom>
            <a:avLst/>
            <a:gdLst/>
            <a:ahLst/>
            <a:cxnLst/>
            <a:rect r="r" b="b" t="t" l="l"/>
            <a:pathLst>
              <a:path h="3480778" w="7628922">
                <a:moveTo>
                  <a:pt x="0" y="0"/>
                </a:moveTo>
                <a:lnTo>
                  <a:pt x="7628922" y="0"/>
                </a:lnTo>
                <a:lnTo>
                  <a:pt x="7628922" y="3480778"/>
                </a:lnTo>
                <a:lnTo>
                  <a:pt x="0" y="3480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63277" y="1710995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FOR DUPLICATES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0939" y="148009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3277" y="4222183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VALUE COUNTS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0939" y="399128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00165" y="6874118"/>
            <a:ext cx="5743835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DROPPING UNWANTED COLUMNS &amp; UNDERSTANDING THE DISTRIBUTION OF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939" y="6826493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4009441">
            <a:off x="3674827" y="9115177"/>
            <a:ext cx="3834057" cy="3762168"/>
          </a:xfrm>
          <a:custGeom>
            <a:avLst/>
            <a:gdLst/>
            <a:ahLst/>
            <a:cxnLst/>
            <a:rect r="r" b="b" t="t" l="l"/>
            <a:pathLst>
              <a:path h="3762168" w="3834057">
                <a:moveTo>
                  <a:pt x="0" y="0"/>
                </a:moveTo>
                <a:lnTo>
                  <a:pt x="3834056" y="0"/>
                </a:lnTo>
                <a:lnTo>
                  <a:pt x="3834056" y="3762169"/>
                </a:lnTo>
                <a:lnTo>
                  <a:pt x="0" y="3762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846" y="1028700"/>
            <a:ext cx="7333466" cy="3976291"/>
          </a:xfrm>
          <a:custGeom>
            <a:avLst/>
            <a:gdLst/>
            <a:ahLst/>
            <a:cxnLst/>
            <a:rect r="r" b="b" t="t" l="l"/>
            <a:pathLst>
              <a:path h="3976291" w="7333466">
                <a:moveTo>
                  <a:pt x="0" y="0"/>
                </a:moveTo>
                <a:lnTo>
                  <a:pt x="7333467" y="0"/>
                </a:lnTo>
                <a:lnTo>
                  <a:pt x="7333467" y="3976291"/>
                </a:lnTo>
                <a:lnTo>
                  <a:pt x="0" y="3976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846" y="5143500"/>
            <a:ext cx="7333466" cy="4062424"/>
          </a:xfrm>
          <a:custGeom>
            <a:avLst/>
            <a:gdLst/>
            <a:ahLst/>
            <a:cxnLst/>
            <a:rect r="r" b="b" t="t" l="l"/>
            <a:pathLst>
              <a:path h="4062424" w="7333466">
                <a:moveTo>
                  <a:pt x="0" y="0"/>
                </a:moveTo>
                <a:lnTo>
                  <a:pt x="7333467" y="0"/>
                </a:lnTo>
                <a:lnTo>
                  <a:pt x="7333467" y="4062424"/>
                </a:lnTo>
                <a:lnTo>
                  <a:pt x="0" y="406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8783" y="3016845"/>
            <a:ext cx="7800517" cy="4801931"/>
          </a:xfrm>
          <a:custGeom>
            <a:avLst/>
            <a:gdLst/>
            <a:ahLst/>
            <a:cxnLst/>
            <a:rect r="r" b="b" t="t" l="l"/>
            <a:pathLst>
              <a:path h="4801931" w="7800517">
                <a:moveTo>
                  <a:pt x="0" y="0"/>
                </a:moveTo>
                <a:lnTo>
                  <a:pt x="7800517" y="0"/>
                </a:lnTo>
                <a:lnTo>
                  <a:pt x="7800517" y="4801932"/>
                </a:lnTo>
                <a:lnTo>
                  <a:pt x="0" y="480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8342">
            <a:off x="11202221" y="-337582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6749" y="1914884"/>
            <a:ext cx="10042551" cy="6457232"/>
          </a:xfrm>
          <a:custGeom>
            <a:avLst/>
            <a:gdLst/>
            <a:ahLst/>
            <a:cxnLst/>
            <a:rect r="r" b="b" t="t" l="l"/>
            <a:pathLst>
              <a:path h="6457232" w="10042551">
                <a:moveTo>
                  <a:pt x="0" y="0"/>
                </a:moveTo>
                <a:lnTo>
                  <a:pt x="10042551" y="0"/>
                </a:lnTo>
                <a:lnTo>
                  <a:pt x="10042551" y="6457232"/>
                </a:lnTo>
                <a:lnTo>
                  <a:pt x="0" y="6457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64342"/>
            <a:ext cx="5351827" cy="4365412"/>
          </a:xfrm>
          <a:custGeom>
            <a:avLst/>
            <a:gdLst/>
            <a:ahLst/>
            <a:cxnLst/>
            <a:rect r="r" b="b" t="t" l="l"/>
            <a:pathLst>
              <a:path h="4365412" w="5351827">
                <a:moveTo>
                  <a:pt x="0" y="0"/>
                </a:moveTo>
                <a:lnTo>
                  <a:pt x="5351827" y="0"/>
                </a:lnTo>
                <a:lnTo>
                  <a:pt x="5351827" y="4365412"/>
                </a:lnTo>
                <a:lnTo>
                  <a:pt x="0" y="436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85685"/>
            <a:ext cx="5351827" cy="4457815"/>
          </a:xfrm>
          <a:custGeom>
            <a:avLst/>
            <a:gdLst/>
            <a:ahLst/>
            <a:cxnLst/>
            <a:rect r="r" b="b" t="t" l="l"/>
            <a:pathLst>
              <a:path h="4457815" w="5351827">
                <a:moveTo>
                  <a:pt x="0" y="0"/>
                </a:moveTo>
                <a:lnTo>
                  <a:pt x="5351827" y="0"/>
                </a:lnTo>
                <a:lnTo>
                  <a:pt x="5351827" y="4457815"/>
                </a:lnTo>
                <a:lnTo>
                  <a:pt x="0" y="4457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2072" y="2215635"/>
            <a:ext cx="12381000" cy="7384117"/>
          </a:xfrm>
          <a:custGeom>
            <a:avLst/>
            <a:gdLst/>
            <a:ahLst/>
            <a:cxnLst/>
            <a:rect r="r" b="b" t="t" l="l"/>
            <a:pathLst>
              <a:path h="7384117" w="12381000">
                <a:moveTo>
                  <a:pt x="0" y="0"/>
                </a:moveTo>
                <a:lnTo>
                  <a:pt x="12380999" y="0"/>
                </a:lnTo>
                <a:lnTo>
                  <a:pt x="12380999" y="7384117"/>
                </a:lnTo>
                <a:lnTo>
                  <a:pt x="0" y="7384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2072" y="1085850"/>
            <a:ext cx="8407484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CORRELATION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34475" y="1855577"/>
            <a:ext cx="9525" cy="657584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566053" y="2133624"/>
            <a:ext cx="6801669" cy="87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200">
                <a:solidFill>
                  <a:srgbClr val="FFFFFF"/>
                </a:solidFill>
                <a:latin typeface="Muli Ultra-Bold"/>
              </a:rPr>
              <a:t>SQL QUERIES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89062" y="8209676"/>
            <a:ext cx="2845413" cy="4508629"/>
          </a:xfrm>
          <a:custGeom>
            <a:avLst/>
            <a:gdLst/>
            <a:ahLst/>
            <a:cxnLst/>
            <a:rect r="r" b="b" t="t" l="l"/>
            <a:pathLst>
              <a:path h="4508629" w="2845413">
                <a:moveTo>
                  <a:pt x="0" y="0"/>
                </a:moveTo>
                <a:lnTo>
                  <a:pt x="2845413" y="0"/>
                </a:lnTo>
                <a:lnTo>
                  <a:pt x="2845413" y="4508629"/>
                </a:lnTo>
                <a:lnTo>
                  <a:pt x="0" y="450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5627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837" y="446763"/>
            <a:ext cx="2058216" cy="2086911"/>
          </a:xfrm>
          <a:custGeom>
            <a:avLst/>
            <a:gdLst/>
            <a:ahLst/>
            <a:cxnLst/>
            <a:rect r="r" b="b" t="t" l="l"/>
            <a:pathLst>
              <a:path h="2086911" w="2058216">
                <a:moveTo>
                  <a:pt x="0" y="0"/>
                </a:moveTo>
                <a:lnTo>
                  <a:pt x="2058216" y="0"/>
                </a:lnTo>
                <a:lnTo>
                  <a:pt x="2058216" y="2086911"/>
                </a:lnTo>
                <a:lnTo>
                  <a:pt x="0" y="208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57663" y="735593"/>
            <a:ext cx="5116673" cy="4041084"/>
          </a:xfrm>
          <a:custGeom>
            <a:avLst/>
            <a:gdLst/>
            <a:ahLst/>
            <a:cxnLst/>
            <a:rect r="r" b="b" t="t" l="l"/>
            <a:pathLst>
              <a:path h="4041084" w="5116673">
                <a:moveTo>
                  <a:pt x="0" y="0"/>
                </a:moveTo>
                <a:lnTo>
                  <a:pt x="5116674" y="0"/>
                </a:lnTo>
                <a:lnTo>
                  <a:pt x="5116674" y="4041083"/>
                </a:lnTo>
                <a:lnTo>
                  <a:pt x="0" y="4041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2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57663" y="5143500"/>
            <a:ext cx="5116673" cy="4538352"/>
          </a:xfrm>
          <a:custGeom>
            <a:avLst/>
            <a:gdLst/>
            <a:ahLst/>
            <a:cxnLst/>
            <a:rect r="r" b="b" t="t" l="l"/>
            <a:pathLst>
              <a:path h="4538352" w="5116673">
                <a:moveTo>
                  <a:pt x="0" y="0"/>
                </a:moveTo>
                <a:lnTo>
                  <a:pt x="5116674" y="0"/>
                </a:lnTo>
                <a:lnTo>
                  <a:pt x="5116674" y="4538352"/>
                </a:lnTo>
                <a:lnTo>
                  <a:pt x="0" y="453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80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38317" y="3620667"/>
            <a:ext cx="5902774" cy="1543391"/>
            <a:chOff x="0" y="0"/>
            <a:chExt cx="7870366" cy="20578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7870366" cy="52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uli Bold"/>
                </a:rPr>
                <a:t>AGGREGATED DATA ON CUT QUALITY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7835"/>
              <a:ext cx="7870366" cy="1430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uli"/>
                </a:rPr>
                <a:t>This query provides a count of diamonds for each type of cut, along with the average price and average carat weight.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36945" y="352541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7911" y="627371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38317" y="6249909"/>
            <a:ext cx="5902774" cy="1959767"/>
            <a:chOff x="0" y="0"/>
            <a:chExt cx="7870366" cy="261302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87036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Bold"/>
                </a:rPr>
                <a:t>STATISTICS FOR EACH CLARITY CATEGORY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83002"/>
              <a:ext cx="7870366" cy="1430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uli"/>
                </a:rPr>
                <a:t>Here we get the minimum, maximum, and average price for each clarity category, along with the number of diamonds in each.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33956">
            <a:off x="-131360" y="7302991"/>
            <a:ext cx="3313250" cy="3483048"/>
          </a:xfrm>
          <a:custGeom>
            <a:avLst/>
            <a:gdLst/>
            <a:ahLst/>
            <a:cxnLst/>
            <a:rect r="r" b="b" t="t" l="l"/>
            <a:pathLst>
              <a:path h="3483048" w="3313250">
                <a:moveTo>
                  <a:pt x="0" y="0"/>
                </a:moveTo>
                <a:lnTo>
                  <a:pt x="3313250" y="0"/>
                </a:lnTo>
                <a:lnTo>
                  <a:pt x="3313250" y="3483048"/>
                </a:lnTo>
                <a:lnTo>
                  <a:pt x="0" y="3483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4324" y="4349504"/>
            <a:ext cx="6387693" cy="10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>
                <a:solidFill>
                  <a:srgbClr val="FFFFFF"/>
                </a:solidFill>
                <a:latin typeface="Muli Ultra-Bold"/>
              </a:rPr>
              <a:t>ERD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38171" y="0"/>
            <a:ext cx="13449829" cy="10287000"/>
            <a:chOff x="0" y="0"/>
            <a:chExt cx="354234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23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2342">
                  <a:moveTo>
                    <a:pt x="0" y="0"/>
                  </a:moveTo>
                  <a:lnTo>
                    <a:pt x="3542342" y="0"/>
                  </a:lnTo>
                  <a:lnTo>
                    <a:pt x="35423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4234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89336" y="1028700"/>
            <a:ext cx="12347500" cy="8430473"/>
          </a:xfrm>
          <a:custGeom>
            <a:avLst/>
            <a:gdLst/>
            <a:ahLst/>
            <a:cxnLst/>
            <a:rect r="r" b="b" t="t" l="l"/>
            <a:pathLst>
              <a:path h="8430473" w="12347500">
                <a:moveTo>
                  <a:pt x="0" y="0"/>
                </a:moveTo>
                <a:lnTo>
                  <a:pt x="12347499" y="0"/>
                </a:lnTo>
                <a:lnTo>
                  <a:pt x="12347499" y="8430473"/>
                </a:lnTo>
                <a:lnTo>
                  <a:pt x="0" y="84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358918">
            <a:off x="14563468" y="6712800"/>
            <a:ext cx="4525238" cy="4423420"/>
          </a:xfrm>
          <a:custGeom>
            <a:avLst/>
            <a:gdLst/>
            <a:ahLst/>
            <a:cxnLst/>
            <a:rect r="r" b="b" t="t" l="l"/>
            <a:pathLst>
              <a:path h="4423420" w="4525238">
                <a:moveTo>
                  <a:pt x="0" y="0"/>
                </a:moveTo>
                <a:lnTo>
                  <a:pt x="4525238" y="0"/>
                </a:lnTo>
                <a:lnTo>
                  <a:pt x="4525238" y="4423420"/>
                </a:lnTo>
                <a:lnTo>
                  <a:pt x="0" y="442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35555">
            <a:off x="11752875" y="3349483"/>
            <a:ext cx="3061328" cy="2992448"/>
          </a:xfrm>
          <a:custGeom>
            <a:avLst/>
            <a:gdLst/>
            <a:ahLst/>
            <a:cxnLst/>
            <a:rect r="r" b="b" t="t" l="l"/>
            <a:pathLst>
              <a:path h="2992448" w="3061328">
                <a:moveTo>
                  <a:pt x="0" y="0"/>
                </a:moveTo>
                <a:lnTo>
                  <a:pt x="3061328" y="0"/>
                </a:lnTo>
                <a:lnTo>
                  <a:pt x="3061328" y="2992448"/>
                </a:lnTo>
                <a:lnTo>
                  <a:pt x="0" y="299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22741">
            <a:off x="14840286" y="946677"/>
            <a:ext cx="1826278" cy="1785187"/>
          </a:xfrm>
          <a:custGeom>
            <a:avLst/>
            <a:gdLst/>
            <a:ahLst/>
            <a:cxnLst/>
            <a:rect r="r" b="b" t="t" l="l"/>
            <a:pathLst>
              <a:path h="1785187" w="1826278">
                <a:moveTo>
                  <a:pt x="0" y="0"/>
                </a:moveTo>
                <a:lnTo>
                  <a:pt x="1826278" y="0"/>
                </a:lnTo>
                <a:lnTo>
                  <a:pt x="1826278" y="1785187"/>
                </a:lnTo>
                <a:lnTo>
                  <a:pt x="0" y="1785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6648" y="3445856"/>
            <a:ext cx="5902774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/DIAMONDS/{DIAMOND_ID}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</a:t>
            </a:r>
            <a:r>
              <a:rPr lang="en-US" sz="2400">
                <a:solidFill>
                  <a:srgbClr val="FFFFFF"/>
                </a:solidFill>
                <a:latin typeface="Muli Bold"/>
              </a:rPr>
              <a:t>RETURNS X,Y,Z ABOUT SPECIFIC DIAMOND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EXAMPLE URL : /DIAMONDS/3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19342" y="3398231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9342" y="600337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6648" y="6057629"/>
            <a:ext cx="590277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/DIAMONDS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Parame</a:t>
            </a:r>
            <a:r>
              <a:rPr lang="en-US" sz="2400">
                <a:solidFill>
                  <a:srgbClr val="FFFFFF"/>
                </a:solidFill>
                <a:latin typeface="Muli Bold"/>
              </a:rPr>
              <a:t>TERS: PAGE, PAGE_SIZE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RETURNS A LIST OF DIAMONDS, MAX PAGE SIZE ACCEPTED = 10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EXAMPLE URL : /DIAMONDS?PAGE=5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19342" y="1853058"/>
            <a:ext cx="9537386" cy="10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>
                <a:solidFill>
                  <a:srgbClr val="FFFFFF"/>
                </a:solidFill>
                <a:latin typeface="Muli Ultra-Bold"/>
              </a:rPr>
              <a:t>API ENDPOINTS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3881865" y="1458878"/>
            <a:ext cx="6679043" cy="6679043"/>
          </a:xfrm>
          <a:custGeom>
            <a:avLst/>
            <a:gdLst/>
            <a:ahLst/>
            <a:cxnLst/>
            <a:rect r="r" b="b" t="t" l="l"/>
            <a:pathLst>
              <a:path h="6679043" w="6679043">
                <a:moveTo>
                  <a:pt x="0" y="0"/>
                </a:moveTo>
                <a:lnTo>
                  <a:pt x="6679043" y="0"/>
                </a:lnTo>
                <a:lnTo>
                  <a:pt x="6679043" y="6679043"/>
                </a:lnTo>
                <a:lnTo>
                  <a:pt x="0" y="667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1523">
            <a:off x="13085313" y="6376601"/>
            <a:ext cx="6933410" cy="5763397"/>
          </a:xfrm>
          <a:custGeom>
            <a:avLst/>
            <a:gdLst/>
            <a:ahLst/>
            <a:cxnLst/>
            <a:rect r="r" b="b" t="t" l="l"/>
            <a:pathLst>
              <a:path h="5763397" w="6933410">
                <a:moveTo>
                  <a:pt x="0" y="0"/>
                </a:moveTo>
                <a:lnTo>
                  <a:pt x="6933410" y="0"/>
                </a:lnTo>
                <a:lnTo>
                  <a:pt x="6933410" y="5763398"/>
                </a:lnTo>
                <a:lnTo>
                  <a:pt x="0" y="576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1910">
            <a:off x="14958993" y="7320137"/>
            <a:ext cx="2586289" cy="2453742"/>
          </a:xfrm>
          <a:custGeom>
            <a:avLst/>
            <a:gdLst/>
            <a:ahLst/>
            <a:cxnLst/>
            <a:rect r="r" b="b" t="t" l="l"/>
            <a:pathLst>
              <a:path h="2453742" w="2586289">
                <a:moveTo>
                  <a:pt x="0" y="0"/>
                </a:moveTo>
                <a:lnTo>
                  <a:pt x="2586290" y="0"/>
                </a:lnTo>
                <a:lnTo>
                  <a:pt x="2586290" y="2453742"/>
                </a:lnTo>
                <a:lnTo>
                  <a:pt x="0" y="245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21910">
            <a:off x="7775919" y="-710905"/>
            <a:ext cx="1904710" cy="1807094"/>
          </a:xfrm>
          <a:custGeom>
            <a:avLst/>
            <a:gdLst/>
            <a:ahLst/>
            <a:cxnLst/>
            <a:rect r="r" b="b" t="t" l="l"/>
            <a:pathLst>
              <a:path h="1807094" w="1904710">
                <a:moveTo>
                  <a:pt x="0" y="0"/>
                </a:moveTo>
                <a:lnTo>
                  <a:pt x="1904710" y="0"/>
                </a:lnTo>
                <a:lnTo>
                  <a:pt x="1904710" y="1807093"/>
                </a:lnTo>
                <a:lnTo>
                  <a:pt x="0" y="1807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47129">
            <a:off x="-794163" y="5116149"/>
            <a:ext cx="1588327" cy="1506925"/>
          </a:xfrm>
          <a:custGeom>
            <a:avLst/>
            <a:gdLst/>
            <a:ahLst/>
            <a:cxnLst/>
            <a:rect r="r" b="b" t="t" l="l"/>
            <a:pathLst>
              <a:path h="1506925" w="1588327">
                <a:moveTo>
                  <a:pt x="0" y="0"/>
                </a:moveTo>
                <a:lnTo>
                  <a:pt x="1588326" y="0"/>
                </a:lnTo>
                <a:lnTo>
                  <a:pt x="1588326" y="1506925"/>
                </a:lnTo>
                <a:lnTo>
                  <a:pt x="0" y="1506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09643" y="664589"/>
            <a:ext cx="4167725" cy="8957822"/>
          </a:xfrm>
          <a:custGeom>
            <a:avLst/>
            <a:gdLst/>
            <a:ahLst/>
            <a:cxnLst/>
            <a:rect r="r" b="b" t="t" l="l"/>
            <a:pathLst>
              <a:path h="8957822" w="4167725">
                <a:moveTo>
                  <a:pt x="0" y="0"/>
                </a:moveTo>
                <a:lnTo>
                  <a:pt x="4167724" y="0"/>
                </a:lnTo>
                <a:lnTo>
                  <a:pt x="4167724" y="8957822"/>
                </a:lnTo>
                <a:lnTo>
                  <a:pt x="0" y="895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7" t="0" r="-320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30271" y="3904806"/>
            <a:ext cx="12929084" cy="25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HOW IT LOOKS </a:t>
            </a:r>
          </a:p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LIKE</a:t>
            </a:r>
          </a:p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WHEN LOADED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746" y="4127357"/>
            <a:ext cx="11483002" cy="147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30"/>
              </a:lnSpc>
            </a:pPr>
            <a:r>
              <a:rPr lang="en-US" sz="9100">
                <a:solidFill>
                  <a:srgbClr val="FFFFFF"/>
                </a:solidFill>
                <a:latin typeface="Muli Bold"/>
              </a:rPr>
              <a:t>VISUALISATIONS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725" y="1028700"/>
            <a:ext cx="11030722" cy="8323022"/>
          </a:xfrm>
          <a:custGeom>
            <a:avLst/>
            <a:gdLst/>
            <a:ahLst/>
            <a:cxnLst/>
            <a:rect r="r" b="b" t="t" l="l"/>
            <a:pathLst>
              <a:path h="8323022" w="11030722">
                <a:moveTo>
                  <a:pt x="0" y="0"/>
                </a:moveTo>
                <a:lnTo>
                  <a:pt x="11030722" y="0"/>
                </a:lnTo>
                <a:lnTo>
                  <a:pt x="11030722" y="8323022"/>
                </a:lnTo>
                <a:lnTo>
                  <a:pt x="0" y="832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9033" y="4208830"/>
            <a:ext cx="3739969" cy="4850419"/>
          </a:xfrm>
          <a:custGeom>
            <a:avLst/>
            <a:gdLst/>
            <a:ahLst/>
            <a:cxnLst/>
            <a:rect r="r" b="b" t="t" l="l"/>
            <a:pathLst>
              <a:path h="4850419" w="3739969">
                <a:moveTo>
                  <a:pt x="0" y="0"/>
                </a:moveTo>
                <a:lnTo>
                  <a:pt x="3739968" y="0"/>
                </a:lnTo>
                <a:lnTo>
                  <a:pt x="3739968" y="4850418"/>
                </a:lnTo>
                <a:lnTo>
                  <a:pt x="0" y="485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97" t="0" r="-40975" b="-74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619368">
            <a:off x="14353121" y="6082427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39447" y="1975670"/>
            <a:ext cx="6382547" cy="195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C1293F"/>
                </a:solidFill>
                <a:latin typeface="Muli Bold"/>
              </a:rPr>
              <a:t>Botswana</a:t>
            </a:r>
            <a:r>
              <a:rPr lang="en-US" sz="2800">
                <a:solidFill>
                  <a:srgbClr val="C1293F"/>
                </a:solidFill>
                <a:latin typeface="Muli"/>
              </a:rPr>
              <a:t> is where the most diamond comes from (15,421 carats),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C1293F"/>
                </a:solidFill>
                <a:latin typeface="Muli"/>
              </a:rPr>
              <a:t>followed by </a:t>
            </a:r>
            <a:r>
              <a:rPr lang="en-US" sz="2800">
                <a:solidFill>
                  <a:srgbClr val="C1293F"/>
                </a:solidFill>
                <a:latin typeface="Muli Bold"/>
              </a:rPr>
              <a:t>South Africa</a:t>
            </a:r>
            <a:r>
              <a:rPr lang="en-US" sz="2800">
                <a:solidFill>
                  <a:srgbClr val="C1293F"/>
                </a:solidFill>
                <a:latin typeface="Muli"/>
              </a:rPr>
              <a:t> (12,816 carats)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9464183" y="-250560"/>
            <a:ext cx="8518561" cy="8518561"/>
          </a:xfrm>
          <a:custGeom>
            <a:avLst/>
            <a:gdLst/>
            <a:ahLst/>
            <a:cxnLst/>
            <a:rect r="r" b="b" t="t" l="l"/>
            <a:pathLst>
              <a:path h="8518561" w="8518561">
                <a:moveTo>
                  <a:pt x="0" y="0"/>
                </a:moveTo>
                <a:lnTo>
                  <a:pt x="8518561" y="0"/>
                </a:lnTo>
                <a:lnTo>
                  <a:pt x="8518561" y="8518560"/>
                </a:lnTo>
                <a:lnTo>
                  <a:pt x="0" y="851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22316"/>
            <a:ext cx="6675352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69795"/>
            <a:ext cx="16230600" cy="395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2999" spc="203">
                <a:solidFill>
                  <a:srgbClr val="000000"/>
                </a:solidFill>
                <a:latin typeface="Muli Semi-Bold"/>
              </a:rPr>
              <a:t>Diamonds are a precious, costly, and most sought-after commodity in almost every country. While diamonds have been used to grace milestone events like wedding engagements, career ventures and noble coronations. The diamond mining industry is a lucrative sector dominated by a few select companies in the world. </a:t>
            </a:r>
          </a:p>
          <a:p>
            <a:pPr>
              <a:lnSpc>
                <a:spcPts val="5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7914" y="3784360"/>
            <a:ext cx="13052172" cy="4218383"/>
          </a:xfrm>
          <a:custGeom>
            <a:avLst/>
            <a:gdLst/>
            <a:ahLst/>
            <a:cxnLst/>
            <a:rect r="r" b="b" t="t" l="l"/>
            <a:pathLst>
              <a:path h="4218383" w="13052172">
                <a:moveTo>
                  <a:pt x="0" y="0"/>
                </a:moveTo>
                <a:lnTo>
                  <a:pt x="13052172" y="0"/>
                </a:lnTo>
                <a:lnTo>
                  <a:pt x="13052172" y="4218383"/>
                </a:lnTo>
                <a:lnTo>
                  <a:pt x="0" y="4218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848449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4"/>
                </a:lnTo>
                <a:lnTo>
                  <a:pt x="0" y="784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619368">
            <a:off x="13826684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4500" y="2068049"/>
            <a:ext cx="7785586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Diamonds from Color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G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have the 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highest</a:t>
            </a:r>
            <a:r>
              <a:rPr lang="en-US" sz="3999">
                <a:solidFill>
                  <a:srgbClr val="C1293F"/>
                </a:solidFill>
                <a:latin typeface="Muli"/>
              </a:rPr>
              <a:t> price per carat.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5200" y="2242017"/>
            <a:ext cx="9753881" cy="3904963"/>
          </a:xfrm>
          <a:custGeom>
            <a:avLst/>
            <a:gdLst/>
            <a:ahLst/>
            <a:cxnLst/>
            <a:rect r="r" b="b" t="t" l="l"/>
            <a:pathLst>
              <a:path h="3904963" w="9753881">
                <a:moveTo>
                  <a:pt x="0" y="0"/>
                </a:moveTo>
                <a:lnTo>
                  <a:pt x="9753881" y="0"/>
                </a:lnTo>
                <a:lnTo>
                  <a:pt x="9753881" y="3904963"/>
                </a:lnTo>
                <a:lnTo>
                  <a:pt x="0" y="390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67891"/>
            <a:ext cx="12833836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We notice that diamonds from color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D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&amp; clarity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IF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have the 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highest average price</a:t>
            </a:r>
            <a:r>
              <a:rPr lang="en-US" sz="3999">
                <a:solidFill>
                  <a:srgbClr val="C1293F"/>
                </a:solidFill>
                <a:latin typeface="Muli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12311053" y="-4135000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4"/>
                </a:lnTo>
                <a:lnTo>
                  <a:pt x="0" y="784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5749" y="1024334"/>
            <a:ext cx="8546123" cy="8229600"/>
          </a:xfrm>
          <a:custGeom>
            <a:avLst/>
            <a:gdLst/>
            <a:ahLst/>
            <a:cxnLst/>
            <a:rect r="r" b="b" t="t" l="l"/>
            <a:pathLst>
              <a:path h="8229600" w="8546123">
                <a:moveTo>
                  <a:pt x="0" y="0"/>
                </a:moveTo>
                <a:lnTo>
                  <a:pt x="8546123" y="0"/>
                </a:lnTo>
                <a:lnTo>
                  <a:pt x="85461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983636">
            <a:off x="-4941840" y="6190889"/>
            <a:ext cx="9883681" cy="10376568"/>
          </a:xfrm>
          <a:custGeom>
            <a:avLst/>
            <a:gdLst/>
            <a:ahLst/>
            <a:cxnLst/>
            <a:rect r="r" b="b" t="t" l="l"/>
            <a:pathLst>
              <a:path h="10376568" w="9883681">
                <a:moveTo>
                  <a:pt x="0" y="0"/>
                </a:moveTo>
                <a:lnTo>
                  <a:pt x="9883680" y="0"/>
                </a:lnTo>
                <a:lnTo>
                  <a:pt x="9883680" y="10376568"/>
                </a:lnTo>
                <a:lnTo>
                  <a:pt x="0" y="1037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8622" y="6258629"/>
            <a:ext cx="126986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32x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0377261" y="6277679"/>
            <a:ext cx="1161389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SOUTH AFRICA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8622" y="7301257"/>
            <a:ext cx="126986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30x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82253" y="7477787"/>
            <a:ext cx="2381903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8622" y="8343927"/>
            <a:ext cx="86573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8x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2253" y="8520457"/>
            <a:ext cx="2381903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BRAZIL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2253" y="6430672"/>
            <a:ext cx="3977047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SOUTH AFRICA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75176">
            <a:off x="6601510" y="-2415883"/>
            <a:ext cx="15118766" cy="15118766"/>
          </a:xfrm>
          <a:custGeom>
            <a:avLst/>
            <a:gdLst/>
            <a:ahLst/>
            <a:cxnLst/>
            <a:rect r="r" b="b" t="t" l="l"/>
            <a:pathLst>
              <a:path h="15118766" w="15118766">
                <a:moveTo>
                  <a:pt x="0" y="0"/>
                </a:moveTo>
                <a:lnTo>
                  <a:pt x="15118766" y="0"/>
                </a:lnTo>
                <a:lnTo>
                  <a:pt x="15118766" y="15118766"/>
                </a:lnTo>
                <a:lnTo>
                  <a:pt x="0" y="1511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91780"/>
            <a:ext cx="1038739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Muli Bold"/>
              </a:rPr>
              <a:t>Steps involved in Model Building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1028700" y="4008720"/>
            <a:ext cx="8589531" cy="4469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626202" y="3773792"/>
            <a:ext cx="4342763" cy="4342763"/>
          </a:xfrm>
          <a:custGeom>
            <a:avLst/>
            <a:gdLst/>
            <a:ahLst/>
            <a:cxnLst/>
            <a:rect r="r" b="b" t="t" l="l"/>
            <a:pathLst>
              <a:path h="4342763" w="4342763">
                <a:moveTo>
                  <a:pt x="0" y="0"/>
                </a:moveTo>
                <a:lnTo>
                  <a:pt x="4342762" y="0"/>
                </a:lnTo>
                <a:lnTo>
                  <a:pt x="4342762" y="4342762"/>
                </a:lnTo>
                <a:lnTo>
                  <a:pt x="0" y="434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04671"/>
            <a:ext cx="13132193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26938"/>
            <a:ext cx="9713614" cy="44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Setting up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features &amp; target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Build a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pipeline</a:t>
            </a:r>
            <a:r>
              <a:rPr lang="en-US" sz="2809">
                <a:solidFill>
                  <a:srgbClr val="000000"/>
                </a:solidFill>
                <a:latin typeface="Muli Semi-Bold"/>
              </a:rPr>
              <a:t> of standard scalar &amp; model for five different regressors.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Fit all the models on training data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Get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mean</a:t>
            </a:r>
            <a:r>
              <a:rPr lang="en-US" sz="2809">
                <a:solidFill>
                  <a:srgbClr val="000000"/>
                </a:solidFill>
                <a:latin typeface="Muli Semi-Bold"/>
              </a:rPr>
              <a:t> of cross-validation on the training set for all the models for negative root mean square error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Pick the model with the best cross-validation score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Fit the best model on the training set</a:t>
            </a:r>
          </a:p>
          <a:p>
            <a:pPr>
              <a:lnSpc>
                <a:spcPts val="393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523">
            <a:off x="6796003" y="-78604"/>
            <a:ext cx="12564461" cy="10444208"/>
          </a:xfrm>
          <a:custGeom>
            <a:avLst/>
            <a:gdLst/>
            <a:ahLst/>
            <a:cxnLst/>
            <a:rect r="r" b="b" t="t" l="l"/>
            <a:pathLst>
              <a:path h="10444208" w="12564461">
                <a:moveTo>
                  <a:pt x="0" y="0"/>
                </a:moveTo>
                <a:lnTo>
                  <a:pt x="12564461" y="0"/>
                </a:lnTo>
                <a:lnTo>
                  <a:pt x="12564461" y="10444208"/>
                </a:lnTo>
                <a:lnTo>
                  <a:pt x="0" y="10444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50688">
            <a:off x="16063654" y="89270"/>
            <a:ext cx="1643317" cy="3130127"/>
          </a:xfrm>
          <a:custGeom>
            <a:avLst/>
            <a:gdLst/>
            <a:ahLst/>
            <a:cxnLst/>
            <a:rect r="r" b="b" t="t" l="l"/>
            <a:pathLst>
              <a:path h="3130127" w="1643317">
                <a:moveTo>
                  <a:pt x="0" y="0"/>
                </a:moveTo>
                <a:lnTo>
                  <a:pt x="1643316" y="0"/>
                </a:lnTo>
                <a:lnTo>
                  <a:pt x="1643316" y="3130127"/>
                </a:lnTo>
                <a:lnTo>
                  <a:pt x="0" y="313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01141">
            <a:off x="1892492" y="7704033"/>
            <a:ext cx="1277359" cy="2433065"/>
          </a:xfrm>
          <a:custGeom>
            <a:avLst/>
            <a:gdLst/>
            <a:ahLst/>
            <a:cxnLst/>
            <a:rect r="r" b="b" t="t" l="l"/>
            <a:pathLst>
              <a:path h="2433065" w="1277359">
                <a:moveTo>
                  <a:pt x="0" y="0"/>
                </a:moveTo>
                <a:lnTo>
                  <a:pt x="1277359" y="0"/>
                </a:lnTo>
                <a:lnTo>
                  <a:pt x="1277359" y="2433066"/>
                </a:lnTo>
                <a:lnTo>
                  <a:pt x="0" y="243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75821"/>
            <a:ext cx="6964524" cy="26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Linear Regression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Decision Tree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Random Forest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KNeighbors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XGB Regressor - Winning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5100"/>
            <a:ext cx="5908137" cy="5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</a:pPr>
            <a:r>
              <a:rPr lang="en-US" sz="3633" u="sng">
                <a:solidFill>
                  <a:srgbClr val="000000"/>
                </a:solidFill>
                <a:latin typeface="Muli Bold"/>
              </a:rPr>
              <a:t>MODELS TESTED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54618" y="4472535"/>
            <a:ext cx="6647230" cy="2111473"/>
          </a:xfrm>
          <a:custGeom>
            <a:avLst/>
            <a:gdLst/>
            <a:ahLst/>
            <a:cxnLst/>
            <a:rect r="r" b="b" t="t" l="l"/>
            <a:pathLst>
              <a:path h="2111473" w="6647230">
                <a:moveTo>
                  <a:pt x="0" y="0"/>
                </a:moveTo>
                <a:lnTo>
                  <a:pt x="6647230" y="0"/>
                </a:lnTo>
                <a:lnTo>
                  <a:pt x="6647230" y="2111473"/>
                </a:lnTo>
                <a:lnTo>
                  <a:pt x="0" y="211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101712" y="964261"/>
            <a:ext cx="8372576" cy="8790106"/>
          </a:xfrm>
          <a:custGeom>
            <a:avLst/>
            <a:gdLst/>
            <a:ahLst/>
            <a:cxnLst/>
            <a:rect r="r" b="b" t="t" l="l"/>
            <a:pathLst>
              <a:path h="8790106" w="8372576">
                <a:moveTo>
                  <a:pt x="0" y="0"/>
                </a:moveTo>
                <a:lnTo>
                  <a:pt x="8372576" y="0"/>
                </a:lnTo>
                <a:lnTo>
                  <a:pt x="8372576" y="8790106"/>
                </a:lnTo>
                <a:lnTo>
                  <a:pt x="0" y="87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18" y="3334040"/>
            <a:ext cx="1161389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We noticed a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significant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relationship between Color &amp; Cut, and between Color &amp; Clarity.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681" y="328641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5906" y="4702192"/>
            <a:ext cx="1161389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We can infer that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G grade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has mostly ideal &amp; premium cuts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(14.4%) 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and that the majority of “Very Good” and “Good” diamonds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(13.1%)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are of E grade.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6681" y="465456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04671"/>
            <a:ext cx="13132193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5906" y="6714903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most expensive diamonds were of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D and J grades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793" y="648400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101712" y="964261"/>
            <a:ext cx="8372576" cy="8790106"/>
          </a:xfrm>
          <a:custGeom>
            <a:avLst/>
            <a:gdLst/>
            <a:ahLst/>
            <a:cxnLst/>
            <a:rect r="r" b="b" t="t" l="l"/>
            <a:pathLst>
              <a:path h="8790106" w="8372576">
                <a:moveTo>
                  <a:pt x="0" y="0"/>
                </a:moveTo>
                <a:lnTo>
                  <a:pt x="8372576" y="0"/>
                </a:lnTo>
                <a:lnTo>
                  <a:pt x="8372576" y="8790106"/>
                </a:lnTo>
                <a:lnTo>
                  <a:pt x="0" y="87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2558" y="2061135"/>
            <a:ext cx="7919899" cy="6871678"/>
          </a:xfrm>
          <a:custGeom>
            <a:avLst/>
            <a:gdLst/>
            <a:ahLst/>
            <a:cxnLst/>
            <a:rect r="r" b="b" t="t" l="l"/>
            <a:pathLst>
              <a:path h="6871678" w="7919899">
                <a:moveTo>
                  <a:pt x="0" y="0"/>
                </a:moveTo>
                <a:lnTo>
                  <a:pt x="7919900" y="0"/>
                </a:lnTo>
                <a:lnTo>
                  <a:pt x="7919900" y="6871678"/>
                </a:lnTo>
                <a:lnTo>
                  <a:pt x="0" y="687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61135"/>
            <a:ext cx="7319304" cy="6871678"/>
          </a:xfrm>
          <a:custGeom>
            <a:avLst/>
            <a:gdLst/>
            <a:ahLst/>
            <a:cxnLst/>
            <a:rect r="r" b="b" t="t" l="l"/>
            <a:pathLst>
              <a:path h="6871678" w="7319304">
                <a:moveTo>
                  <a:pt x="0" y="0"/>
                </a:moveTo>
                <a:lnTo>
                  <a:pt x="7319304" y="0"/>
                </a:lnTo>
                <a:lnTo>
                  <a:pt x="7319304" y="6871678"/>
                </a:lnTo>
                <a:lnTo>
                  <a:pt x="0" y="6871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410814" y="570690"/>
            <a:ext cx="8711203" cy="9145620"/>
          </a:xfrm>
          <a:custGeom>
            <a:avLst/>
            <a:gdLst/>
            <a:ahLst/>
            <a:cxnLst/>
            <a:rect r="r" b="b" t="t" l="l"/>
            <a:pathLst>
              <a:path h="9145620" w="8711203">
                <a:moveTo>
                  <a:pt x="0" y="0"/>
                </a:moveTo>
                <a:lnTo>
                  <a:pt x="8711203" y="0"/>
                </a:lnTo>
                <a:lnTo>
                  <a:pt x="8711203" y="9145620"/>
                </a:lnTo>
                <a:lnTo>
                  <a:pt x="0" y="914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8" y="2524687"/>
            <a:ext cx="666182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A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 solid correlation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(≈ 1.0) between the diamond’s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weight &amp; volume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5027" y="2477062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5977" y="3905626"/>
            <a:ext cx="666182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A</a:t>
            </a:r>
            <a:r>
              <a:rPr lang="en-US" sz="2599">
                <a:solidFill>
                  <a:srgbClr val="FBD390"/>
                </a:solidFill>
                <a:latin typeface="Muli Bold"/>
              </a:rPr>
              <a:t>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strong</a:t>
            </a:r>
            <a:r>
              <a:rPr lang="en-US" sz="2599">
                <a:solidFill>
                  <a:srgbClr val="FBD390"/>
                </a:solidFill>
                <a:latin typeface="Muli Bold"/>
              </a:rPr>
              <a:t> 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correlation (0.92) was also found between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carat and price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5027" y="3845215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32264" y="2996696"/>
            <a:ext cx="7227036" cy="4644648"/>
          </a:xfrm>
          <a:custGeom>
            <a:avLst/>
            <a:gdLst/>
            <a:ahLst/>
            <a:cxnLst/>
            <a:rect r="r" b="b" t="t" l="l"/>
            <a:pathLst>
              <a:path h="4644648" w="7227036">
                <a:moveTo>
                  <a:pt x="0" y="0"/>
                </a:moveTo>
                <a:lnTo>
                  <a:pt x="7227036" y="0"/>
                </a:lnTo>
                <a:lnTo>
                  <a:pt x="7227036" y="4644649"/>
                </a:lnTo>
                <a:lnTo>
                  <a:pt x="0" y="464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2178" y="5287386"/>
            <a:ext cx="666182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model can predict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price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of a diamond when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weight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is known.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Correlation coefficient of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0.988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228" y="5230236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06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7681" y="3922290"/>
            <a:ext cx="1455263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RESULTS FROM OUR QUESTIONS SUGGEST THAT IF AN INTERESTED BUYER WANTS TO SELECT A GOOD DIAMOND, IT SHOULD BE FROM COLOR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 CATEGORIES E, F, AND G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 THE BEST DIAMONDS DO NOT FALL IN THESE CATEGORIES BY CHANCE AND KNOWING THE WEIGHT OF A GOOD DIAMOND CAN BE USED TO ESTIMATE ITS PRICE.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74470"/>
            <a:ext cx="1313219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Muli Ultra-Bold"/>
              </a:rPr>
              <a:t>Highlights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6517" y="3278198"/>
            <a:ext cx="13281123" cy="11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SQL : Has proved to me once again of how much powerful software it can be.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288" y="3385050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2288" y="523194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6517" y="5391486"/>
            <a:ext cx="14144380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Tableau : I enjoyed working on it, and see so much growth potential.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6517" y="7215214"/>
            <a:ext cx="13281123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Machine Learning : Test / Train. The sky is the limit, one can say.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288" y="703614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12090943" y="2909533"/>
            <a:ext cx="8718588" cy="8718588"/>
          </a:xfrm>
          <a:custGeom>
            <a:avLst/>
            <a:gdLst/>
            <a:ahLst/>
            <a:cxnLst/>
            <a:rect r="r" b="b" t="t" l="l"/>
            <a:pathLst>
              <a:path h="8718588" w="8718588">
                <a:moveTo>
                  <a:pt x="0" y="0"/>
                </a:moveTo>
                <a:lnTo>
                  <a:pt x="8718588" y="0"/>
                </a:lnTo>
                <a:lnTo>
                  <a:pt x="8718588" y="8718588"/>
                </a:lnTo>
                <a:lnTo>
                  <a:pt x="0" y="871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6675352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GOAL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0433"/>
            <a:ext cx="15421537" cy="617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9"/>
              </a:lnSpc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The goal of my project is to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determine what makes a good diamond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after analyzing its </a:t>
            </a:r>
            <a:r>
              <a:rPr lang="en-US" sz="2899">
                <a:solidFill>
                  <a:srgbClr val="FBD390"/>
                </a:solidFill>
                <a:latin typeface="Muli Bold"/>
              </a:rPr>
              <a:t>characteristics, relationships &amp; predictions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in order to answer the following questions:</a:t>
            </a:r>
          </a:p>
          <a:p>
            <a:pPr>
              <a:lnSpc>
                <a:spcPts val="5509"/>
              </a:lnSpc>
            </a:pP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the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color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of a diamond a factor in its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clarity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a diamond’s </a:t>
            </a:r>
            <a:r>
              <a:rPr lang="en-US" sz="2899">
                <a:solidFill>
                  <a:srgbClr val="FBD390"/>
                </a:solidFill>
                <a:latin typeface="Muli Semi-Bold"/>
              </a:rPr>
              <a:t>color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a factor in determin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ing its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 cut quality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What </a:t>
            </a:r>
            <a:r>
              <a:rPr lang="en-US" sz="2899">
                <a:solidFill>
                  <a:srgbClr val="E587FD"/>
                </a:solidFill>
                <a:latin typeface="Muli Bold"/>
              </a:rPr>
              <a:t>characteristics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establish a good diamond?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Which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variable(s)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is/are the most critical in predicting a diamond’s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price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it possible to estimate the </a:t>
            </a:r>
            <a:r>
              <a:rPr lang="en-US" sz="2899">
                <a:solidFill>
                  <a:srgbClr val="E587FD"/>
                </a:solidFill>
                <a:latin typeface="Muli Semi-Bold"/>
              </a:rPr>
              <a:t>price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based on the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carat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>
              <a:lnSpc>
                <a:spcPts val="5509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028700" y="4381173"/>
            <a:ext cx="117175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74470"/>
            <a:ext cx="1313219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Muli Ultra-Bold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1791" y="4126432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Data Gathering (Initial project idea)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1791" y="5372845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APIs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1791" y="6664435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Time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7562" y="399833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47562" y="526791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7562" y="653997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1320"/>
            <a:ext cx="11483002" cy="13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0"/>
              </a:lnSpc>
            </a:pPr>
            <a:r>
              <a:rPr lang="en-US" sz="8200">
                <a:solidFill>
                  <a:srgbClr val="FFFFFF"/>
                </a:solidFill>
                <a:latin typeface="Muli Bold"/>
              </a:rPr>
              <a:t>Next Steps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31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6517" y="3084852"/>
            <a:ext cx="83468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Find deeper relationships between the tables and give an overall better </a:t>
            </a:r>
            <a:r>
              <a:rPr lang="en-US" sz="2799" u="sng">
                <a:solidFill>
                  <a:srgbClr val="FFFFFF"/>
                </a:solidFill>
                <a:latin typeface="Muli Bold"/>
              </a:rPr>
              <a:t>deeper analysis</a:t>
            </a:r>
            <a:r>
              <a:rPr lang="en-US" sz="2799">
                <a:solidFill>
                  <a:srgbClr val="FFFFFF"/>
                </a:solidFill>
                <a:latin typeface="Muli Bold"/>
              </a:rPr>
              <a:t> of the market.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742" y="304675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9742" y="557628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6517" y="5614385"/>
            <a:ext cx="83468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Introduce the different </a:t>
            </a:r>
            <a:r>
              <a:rPr lang="en-US" sz="2799" u="sng">
                <a:solidFill>
                  <a:srgbClr val="FFFFFF"/>
                </a:solidFill>
                <a:latin typeface="Muli Bold"/>
              </a:rPr>
              <a:t>important mines</a:t>
            </a:r>
            <a:r>
              <a:rPr lang="en-US" sz="2799">
                <a:solidFill>
                  <a:srgbClr val="FFFFFF"/>
                </a:solidFill>
                <a:latin typeface="Muli Bold"/>
              </a:rPr>
              <a:t> to the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6517" y="7534932"/>
            <a:ext cx="83468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Targeting couple of luxury jewelry brands, analyse their data bases available online. Example: Cartier, Tiffany &amp; Co.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742" y="749683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1092960" y="-2749600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3061259" y="5778260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3"/>
                </a:lnTo>
                <a:lnTo>
                  <a:pt x="0" y="358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30780"/>
            <a:ext cx="5564041" cy="134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20"/>
              </a:lnSpc>
            </a:pPr>
            <a:r>
              <a:rPr lang="en-US" sz="8400">
                <a:solidFill>
                  <a:srgbClr val="FFFFFF"/>
                </a:solidFill>
                <a:latin typeface="Muli Bold"/>
              </a:rPr>
              <a:t>Fun Facts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655876" y="7796601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3" y="0"/>
                </a:lnTo>
                <a:lnTo>
                  <a:pt x="2780883" y="2923398"/>
                </a:lnTo>
                <a:lnTo>
                  <a:pt x="0" y="2923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1379" y="4143924"/>
            <a:ext cx="815493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In 2004, scientists have discovered a giant dying star, whose surface has completely crystalized into diamonds.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91379" y="6086568"/>
            <a:ext cx="815493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Its size? A staggering 10 billion trillion trillion carats.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1379" y="2175606"/>
            <a:ext cx="7514156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u="sng">
                <a:solidFill>
                  <a:srgbClr val="FFFFFF"/>
                </a:solidFill>
                <a:latin typeface="Muli Bold"/>
              </a:rPr>
              <a:t>Lucy in the Sky with Diamonds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1379" y="3191880"/>
            <a:ext cx="815493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One of the greatest hits by Beatles in 1967.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624341">
            <a:off x="532085" y="3710528"/>
            <a:ext cx="1883889" cy="1841501"/>
          </a:xfrm>
          <a:custGeom>
            <a:avLst/>
            <a:gdLst/>
            <a:ahLst/>
            <a:cxnLst/>
            <a:rect r="r" b="b" t="t" l="l"/>
            <a:pathLst>
              <a:path h="1841501" w="1883889">
                <a:moveTo>
                  <a:pt x="0" y="0"/>
                </a:moveTo>
                <a:lnTo>
                  <a:pt x="1883889" y="0"/>
                </a:lnTo>
                <a:lnTo>
                  <a:pt x="1883889" y="1841501"/>
                </a:lnTo>
                <a:lnTo>
                  <a:pt x="0" y="184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5368" y="4287704"/>
            <a:ext cx="7613924" cy="243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uli Bold"/>
              </a:rPr>
              <a:t>ANOTHER </a:t>
            </a:r>
            <a:r>
              <a:rPr lang="en-US" sz="3499">
                <a:solidFill>
                  <a:srgbClr val="FBD390"/>
                </a:solidFill>
                <a:latin typeface="Muli Bold"/>
              </a:rPr>
              <a:t>FUN FACT</a:t>
            </a:r>
            <a:r>
              <a:rPr lang="en-US" sz="3499">
                <a:solidFill>
                  <a:srgbClr val="000000"/>
                </a:solidFill>
                <a:latin typeface="Muli Bold"/>
              </a:rPr>
              <a:t>, IF YOU ARE BORN IN APRIL,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uli Bold"/>
              </a:rPr>
              <a:t>YOUR </a:t>
            </a:r>
            <a:r>
              <a:rPr lang="en-US" sz="3499">
                <a:solidFill>
                  <a:srgbClr val="9F5BCF"/>
                </a:solidFill>
                <a:latin typeface="Muli Bold"/>
              </a:rPr>
              <a:t>BIRTHSTONE</a:t>
            </a:r>
            <a:r>
              <a:rPr lang="en-US" sz="3499">
                <a:solidFill>
                  <a:srgbClr val="000000"/>
                </a:solidFill>
                <a:latin typeface="Muli Bold"/>
                <a:ea typeface="Muli Bold"/>
              </a:rPr>
              <a:t> IS THE DIAMOND💎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205746" y="1388158"/>
            <a:ext cx="17567473" cy="95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746" y="8379710"/>
            <a:ext cx="8783736" cy="46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"/>
              </a:rPr>
              <a:t>*All references &amp; links mentionned in the report file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5746" y="1611730"/>
            <a:ext cx="10374400" cy="39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20"/>
              </a:lnSpc>
            </a:pPr>
            <a:r>
              <a:rPr lang="en-US" sz="10400">
                <a:solidFill>
                  <a:srgbClr val="FFFFFF"/>
                </a:solidFill>
                <a:latin typeface="Muli Ultra-Bold"/>
              </a:rPr>
              <a:t>Thank you!</a:t>
            </a:r>
          </a:p>
          <a:p>
            <a:pPr>
              <a:lnSpc>
                <a:spcPts val="5200"/>
              </a:lnSpc>
            </a:pPr>
          </a:p>
          <a:p>
            <a:pPr>
              <a:lnSpc>
                <a:spcPts val="12740"/>
              </a:lnSpc>
            </a:pPr>
            <a:r>
              <a:rPr lang="en-US" sz="9800">
                <a:solidFill>
                  <a:srgbClr val="FFFFFF"/>
                </a:solidFill>
                <a:latin typeface="Muli Ultra-Bold"/>
              </a:rPr>
              <a:t>Any Questions?!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-485219" y="9258300"/>
            <a:ext cx="17744519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9" id="9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34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37950">
            <a:off x="-250261" y="4166497"/>
            <a:ext cx="1772548" cy="2233131"/>
          </a:xfrm>
          <a:custGeom>
            <a:avLst/>
            <a:gdLst/>
            <a:ahLst/>
            <a:cxnLst/>
            <a:rect r="r" b="b" t="t" l="l"/>
            <a:pathLst>
              <a:path h="2233131" w="1772548">
                <a:moveTo>
                  <a:pt x="0" y="0"/>
                </a:moveTo>
                <a:lnTo>
                  <a:pt x="1772548" y="0"/>
                </a:lnTo>
                <a:lnTo>
                  <a:pt x="1772548" y="2233131"/>
                </a:lnTo>
                <a:lnTo>
                  <a:pt x="0" y="223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9031">
            <a:off x="11949425" y="5206310"/>
            <a:ext cx="8081941" cy="6718113"/>
          </a:xfrm>
          <a:custGeom>
            <a:avLst/>
            <a:gdLst/>
            <a:ahLst/>
            <a:cxnLst/>
            <a:rect r="r" b="b" t="t" l="l"/>
            <a:pathLst>
              <a:path h="6718113" w="8081941">
                <a:moveTo>
                  <a:pt x="0" y="0"/>
                </a:moveTo>
                <a:lnTo>
                  <a:pt x="8081940" y="0"/>
                </a:lnTo>
                <a:lnTo>
                  <a:pt x="8081940" y="6718113"/>
                </a:lnTo>
                <a:lnTo>
                  <a:pt x="0" y="671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34409">
            <a:off x="14260506" y="-534606"/>
            <a:ext cx="1786994" cy="2251331"/>
          </a:xfrm>
          <a:custGeom>
            <a:avLst/>
            <a:gdLst/>
            <a:ahLst/>
            <a:cxnLst/>
            <a:rect r="r" b="b" t="t" l="l"/>
            <a:pathLst>
              <a:path h="2251331" w="1786994">
                <a:moveTo>
                  <a:pt x="0" y="0"/>
                </a:moveTo>
                <a:lnTo>
                  <a:pt x="1786995" y="0"/>
                </a:lnTo>
                <a:lnTo>
                  <a:pt x="1786995" y="2251331"/>
                </a:lnTo>
                <a:lnTo>
                  <a:pt x="0" y="225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31331">
            <a:off x="14820391" y="6251960"/>
            <a:ext cx="3173381" cy="3997961"/>
          </a:xfrm>
          <a:custGeom>
            <a:avLst/>
            <a:gdLst/>
            <a:ahLst/>
            <a:cxnLst/>
            <a:rect r="r" b="b" t="t" l="l"/>
            <a:pathLst>
              <a:path h="3997961" w="3173381">
                <a:moveTo>
                  <a:pt x="0" y="0"/>
                </a:moveTo>
                <a:lnTo>
                  <a:pt x="3173382" y="0"/>
                </a:lnTo>
                <a:lnTo>
                  <a:pt x="3173382" y="3997961"/>
                </a:lnTo>
                <a:lnTo>
                  <a:pt x="0" y="399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4351" y="2117424"/>
            <a:ext cx="13699299" cy="7140876"/>
          </a:xfrm>
          <a:custGeom>
            <a:avLst/>
            <a:gdLst/>
            <a:ahLst/>
            <a:cxnLst/>
            <a:rect r="r" b="b" t="t" l="l"/>
            <a:pathLst>
              <a:path h="7140876" w="13699299">
                <a:moveTo>
                  <a:pt x="0" y="0"/>
                </a:moveTo>
                <a:lnTo>
                  <a:pt x="13699298" y="0"/>
                </a:lnTo>
                <a:lnTo>
                  <a:pt x="13699298" y="7140876"/>
                </a:lnTo>
                <a:lnTo>
                  <a:pt x="0" y="7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85850"/>
            <a:ext cx="6801669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0789" y="7024482"/>
            <a:ext cx="2164731" cy="2233818"/>
          </a:xfrm>
          <a:custGeom>
            <a:avLst/>
            <a:gdLst/>
            <a:ahLst/>
            <a:cxnLst/>
            <a:rect r="r" b="b" t="t" l="l"/>
            <a:pathLst>
              <a:path h="2233818" w="2164731">
                <a:moveTo>
                  <a:pt x="0" y="0"/>
                </a:moveTo>
                <a:lnTo>
                  <a:pt x="2164731" y="0"/>
                </a:lnTo>
                <a:lnTo>
                  <a:pt x="2164731" y="2233818"/>
                </a:lnTo>
                <a:lnTo>
                  <a:pt x="0" y="223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05004">
            <a:off x="27498" y="298768"/>
            <a:ext cx="1330616" cy="2701759"/>
          </a:xfrm>
          <a:custGeom>
            <a:avLst/>
            <a:gdLst/>
            <a:ahLst/>
            <a:cxnLst/>
            <a:rect r="r" b="b" t="t" l="l"/>
            <a:pathLst>
              <a:path h="2701759" w="1330616">
                <a:moveTo>
                  <a:pt x="0" y="0"/>
                </a:moveTo>
                <a:lnTo>
                  <a:pt x="1330616" y="0"/>
                </a:lnTo>
                <a:lnTo>
                  <a:pt x="1330616" y="2701758"/>
                </a:lnTo>
                <a:lnTo>
                  <a:pt x="0" y="2701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10251220" y="599365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5400000">
            <a:off x="8027255" y="-6376399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223965" y="3561168"/>
            <a:ext cx="13614228" cy="4376002"/>
          </a:xfrm>
          <a:custGeom>
            <a:avLst/>
            <a:gdLst/>
            <a:ahLst/>
            <a:cxnLst/>
            <a:rect r="r" b="b" t="t" l="l"/>
            <a:pathLst>
              <a:path h="4376002" w="13614228">
                <a:moveTo>
                  <a:pt x="0" y="0"/>
                </a:moveTo>
                <a:lnTo>
                  <a:pt x="13614228" y="0"/>
                </a:lnTo>
                <a:lnTo>
                  <a:pt x="13614228" y="4376002"/>
                </a:lnTo>
                <a:lnTo>
                  <a:pt x="0" y="437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33956">
            <a:off x="206287" y="7731373"/>
            <a:ext cx="3049508" cy="3205791"/>
          </a:xfrm>
          <a:custGeom>
            <a:avLst/>
            <a:gdLst/>
            <a:ahLst/>
            <a:cxnLst/>
            <a:rect r="r" b="b" t="t" l="l"/>
            <a:pathLst>
              <a:path h="3205791" w="3049508">
                <a:moveTo>
                  <a:pt x="0" y="0"/>
                </a:moveTo>
                <a:lnTo>
                  <a:pt x="3049509" y="0"/>
                </a:lnTo>
                <a:lnTo>
                  <a:pt x="3049509" y="3205790"/>
                </a:lnTo>
                <a:lnTo>
                  <a:pt x="0" y="3205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6878" y="1857394"/>
            <a:ext cx="10360646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Muli Ultra-Bold"/>
              </a:rPr>
              <a:t>COLOR GRADIENT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22741">
            <a:off x="14597186" y="137197"/>
            <a:ext cx="2933697" cy="2867689"/>
          </a:xfrm>
          <a:custGeom>
            <a:avLst/>
            <a:gdLst/>
            <a:ahLst/>
            <a:cxnLst/>
            <a:rect r="r" b="b" t="t" l="l"/>
            <a:pathLst>
              <a:path h="2867689" w="2933697">
                <a:moveTo>
                  <a:pt x="0" y="0"/>
                </a:moveTo>
                <a:lnTo>
                  <a:pt x="2933697" y="0"/>
                </a:lnTo>
                <a:lnTo>
                  <a:pt x="2933697" y="2867689"/>
                </a:lnTo>
                <a:lnTo>
                  <a:pt x="0" y="286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10251220" y="599365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-1933956">
            <a:off x="318186" y="8118639"/>
            <a:ext cx="2736420" cy="2876657"/>
          </a:xfrm>
          <a:custGeom>
            <a:avLst/>
            <a:gdLst/>
            <a:ahLst/>
            <a:cxnLst/>
            <a:rect r="r" b="b" t="t" l="l"/>
            <a:pathLst>
              <a:path h="2876657" w="2736420">
                <a:moveTo>
                  <a:pt x="0" y="0"/>
                </a:moveTo>
                <a:lnTo>
                  <a:pt x="2736420" y="0"/>
                </a:lnTo>
                <a:lnTo>
                  <a:pt x="2736420" y="2876657"/>
                </a:lnTo>
                <a:lnTo>
                  <a:pt x="0" y="2876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5400000">
            <a:off x="8027255" y="-6376399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07376">
            <a:off x="15955150" y="98076"/>
            <a:ext cx="1446317" cy="3922214"/>
          </a:xfrm>
          <a:custGeom>
            <a:avLst/>
            <a:gdLst/>
            <a:ahLst/>
            <a:cxnLst/>
            <a:rect r="r" b="b" t="t" l="l"/>
            <a:pathLst>
              <a:path h="3922214" w="1446317">
                <a:moveTo>
                  <a:pt x="0" y="0"/>
                </a:moveTo>
                <a:lnTo>
                  <a:pt x="1446316" y="0"/>
                </a:lnTo>
                <a:lnTo>
                  <a:pt x="1446316" y="3922214"/>
                </a:lnTo>
                <a:lnTo>
                  <a:pt x="0" y="3922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3265537"/>
            <a:ext cx="18288000" cy="7021463"/>
            <a:chOff x="0" y="0"/>
            <a:chExt cx="4816593" cy="1849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849274"/>
            </a:xfrm>
            <a:custGeom>
              <a:avLst/>
              <a:gdLst/>
              <a:ahLst/>
              <a:cxnLst/>
              <a:rect r="r" b="b" t="t" l="l"/>
              <a:pathLst>
                <a:path h="18492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9274"/>
                  </a:lnTo>
                  <a:lnTo>
                    <a:pt x="0" y="1849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1896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7876" y="3675447"/>
            <a:ext cx="16952248" cy="6201643"/>
          </a:xfrm>
          <a:custGeom>
            <a:avLst/>
            <a:gdLst/>
            <a:ahLst/>
            <a:cxnLst/>
            <a:rect r="r" b="b" t="t" l="l"/>
            <a:pathLst>
              <a:path h="6201643" w="16952248">
                <a:moveTo>
                  <a:pt x="0" y="0"/>
                </a:moveTo>
                <a:lnTo>
                  <a:pt x="16952248" y="0"/>
                </a:lnTo>
                <a:lnTo>
                  <a:pt x="16952248" y="6201643"/>
                </a:lnTo>
                <a:lnTo>
                  <a:pt x="0" y="620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6878" y="1857394"/>
            <a:ext cx="1394748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Muli Ultra-Bold"/>
              </a:rPr>
              <a:t>DIAMOND CLARITY SCALE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8342">
            <a:off x="11202221" y="-337582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8407484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DATA GATHERING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07381"/>
            <a:ext cx="16230600" cy="6265971"/>
            <a:chOff x="0" y="0"/>
            <a:chExt cx="21640800" cy="8354628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80083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FLAT FILES FROM KAGGLE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37375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4 DATA FRAMES WITH OVER 54,000 DIFFERENT DIAMONDS.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58731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API FROM EBAY DEVELOPPER’S PROGRAM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16023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A DATA FRAME OF OVER 5,000 DIAMONDS AVAILABLE ON EBAY MARKETPLACE.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137379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WEB SCRAPPING FROM WIKIPEDIA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94671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2 DATA FRAMES OF THE MOST FAMOUS DIAMONDS &amp; LARGEST ONES FOUND.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8335944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0" y="5557296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0" y="2778648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3127">
            <a:off x="13783414" y="2982300"/>
            <a:ext cx="5039478" cy="4944988"/>
          </a:xfrm>
          <a:custGeom>
            <a:avLst/>
            <a:gdLst/>
            <a:ahLst/>
            <a:cxnLst/>
            <a:rect r="r" b="b" t="t" l="l"/>
            <a:pathLst>
              <a:path h="4944988" w="5039478">
                <a:moveTo>
                  <a:pt x="0" y="0"/>
                </a:moveTo>
                <a:lnTo>
                  <a:pt x="5039479" y="0"/>
                </a:lnTo>
                <a:lnTo>
                  <a:pt x="5039479" y="4944988"/>
                </a:lnTo>
                <a:lnTo>
                  <a:pt x="0" y="4944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30122">
            <a:off x="-441665" y="2777051"/>
            <a:ext cx="2011979" cy="1974254"/>
          </a:xfrm>
          <a:custGeom>
            <a:avLst/>
            <a:gdLst/>
            <a:ahLst/>
            <a:cxnLst/>
            <a:rect r="r" b="b" t="t" l="l"/>
            <a:pathLst>
              <a:path h="1974254" w="2011979">
                <a:moveTo>
                  <a:pt x="0" y="0"/>
                </a:moveTo>
                <a:lnTo>
                  <a:pt x="2011979" y="0"/>
                </a:lnTo>
                <a:lnTo>
                  <a:pt x="2011979" y="1974254"/>
                </a:lnTo>
                <a:lnTo>
                  <a:pt x="0" y="197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9317" y="3140599"/>
            <a:ext cx="4721280" cy="1544436"/>
          </a:xfrm>
          <a:custGeom>
            <a:avLst/>
            <a:gdLst/>
            <a:ahLst/>
            <a:cxnLst/>
            <a:rect r="r" b="b" t="t" l="l"/>
            <a:pathLst>
              <a:path h="1544436" w="4721280">
                <a:moveTo>
                  <a:pt x="0" y="0"/>
                </a:moveTo>
                <a:lnTo>
                  <a:pt x="4721279" y="0"/>
                </a:lnTo>
                <a:lnTo>
                  <a:pt x="4721279" y="1544437"/>
                </a:lnTo>
                <a:lnTo>
                  <a:pt x="0" y="154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318" r="0" b="-183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49317" y="4844244"/>
            <a:ext cx="4721280" cy="4525916"/>
          </a:xfrm>
          <a:custGeom>
            <a:avLst/>
            <a:gdLst/>
            <a:ahLst/>
            <a:cxnLst/>
            <a:rect r="r" b="b" t="t" l="l"/>
            <a:pathLst>
              <a:path h="4525916" w="4721280">
                <a:moveTo>
                  <a:pt x="0" y="0"/>
                </a:moveTo>
                <a:lnTo>
                  <a:pt x="4721279" y="0"/>
                </a:lnTo>
                <a:lnTo>
                  <a:pt x="4721279" y="4525916"/>
                </a:lnTo>
                <a:lnTo>
                  <a:pt x="0" y="4525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5696" y="1446636"/>
            <a:ext cx="15278462" cy="87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200">
                <a:solidFill>
                  <a:srgbClr val="FFFFFF"/>
                </a:solidFill>
                <a:latin typeface="Muli Ultra-Bold"/>
              </a:rPr>
              <a:t>DATA CLEANING/WRANGLING &amp; 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165" y="3474032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DATA SHAPE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7828" y="324313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0165" y="5839861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DATA TYPES &amp; NULL-VALUES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7828" y="5608961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7296786">
            <a:off x="609144" y="7646980"/>
            <a:ext cx="3385826" cy="3322342"/>
          </a:xfrm>
          <a:custGeom>
            <a:avLst/>
            <a:gdLst/>
            <a:ahLst/>
            <a:cxnLst/>
            <a:rect r="r" b="b" t="t" l="l"/>
            <a:pathLst>
              <a:path h="3322342" w="3385826">
                <a:moveTo>
                  <a:pt x="0" y="0"/>
                </a:moveTo>
                <a:lnTo>
                  <a:pt x="3385826" y="0"/>
                </a:lnTo>
                <a:lnTo>
                  <a:pt x="3385826" y="3322341"/>
                </a:lnTo>
                <a:lnTo>
                  <a:pt x="0" y="3322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DAGDW8tVFrk</dc:identifier>
  <dcterms:modified xsi:type="dcterms:W3CDTF">2011-08-01T06:04:30Z</dcterms:modified>
  <cp:revision>1</cp:revision>
  <dc:title>Diamonds rule the world</dc:title>
</cp:coreProperties>
</file>